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9" r:id="rId2"/>
    <p:sldId id="270" r:id="rId3"/>
    <p:sldId id="257" r:id="rId4"/>
    <p:sldId id="272" r:id="rId5"/>
    <p:sldId id="264" r:id="rId6"/>
    <p:sldId id="263" r:id="rId7"/>
    <p:sldId id="274" r:id="rId8"/>
    <p:sldId id="273" r:id="rId9"/>
    <p:sldId id="258" r:id="rId10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4F8F5E"/>
    <a:srgbClr val="E6FE90"/>
    <a:srgbClr val="FFFFCC"/>
    <a:srgbClr val="F2FC94"/>
    <a:srgbClr val="CCCCFF"/>
    <a:srgbClr val="9999FF"/>
    <a:srgbClr val="FFCCFF"/>
    <a:srgbClr val="CC99FF"/>
    <a:srgbClr val="60845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108" y="-6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9788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413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281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9854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859668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221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6062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9918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9955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9761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467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C7098E-6626-4047-87AF-CC7609E81EE9}" type="datetimeFigureOut">
              <a:rPr lang="ru-RU" smtClean="0"/>
              <a:pPr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0761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70084" y="4114869"/>
            <a:ext cx="10821807" cy="1734276"/>
          </a:xfrm>
        </p:spPr>
        <p:txBody>
          <a:bodyPr/>
          <a:lstStyle/>
          <a:p>
            <a:r>
              <a:rPr lang="ru-RU" sz="3800" b="1" dirty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Министерство </a:t>
            </a:r>
            <a:r>
              <a:rPr lang="ru-RU" sz="3800" b="1" dirty="0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антимонопольного регулирования и торговли</a:t>
            </a:r>
            <a:endParaRPr lang="ru-RU" sz="38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764929" y="4114869"/>
            <a:ext cx="10673861" cy="1363806"/>
          </a:xfrm>
        </p:spPr>
        <p:txBody>
          <a:bodyPr>
            <a:normAutofit/>
          </a:bodyPr>
          <a:lstStyle/>
          <a:p>
            <a:pPr>
              <a:defRPr/>
            </a:pP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2" descr="D:\Обмен\Казакевич\МАРТ эмблема мини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49696" y="576564"/>
            <a:ext cx="4503137" cy="41185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8299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9039" y="741484"/>
            <a:ext cx="9847907" cy="802741"/>
          </a:xfrm>
        </p:spPr>
        <p:txBody>
          <a:bodyPr/>
          <a:lstStyle/>
          <a:p>
            <a:pPr algn="ctr"/>
            <a:r>
              <a:rPr lang="ru-RU" sz="5000" b="1" dirty="0" smtClean="0">
                <a:solidFill>
                  <a:srgbClr val="008000"/>
                </a:solidFill>
              </a:rPr>
              <a:t>МАРТ информирует </a:t>
            </a:r>
            <a:r>
              <a:rPr lang="ru-RU" b="1" dirty="0" smtClean="0">
                <a:solidFill>
                  <a:srgbClr val="008000"/>
                </a:solidFill>
              </a:rPr>
              <a:t>:</a:t>
            </a:r>
            <a:endParaRPr lang="ru-RU" b="1" dirty="0">
              <a:solidFill>
                <a:srgbClr val="008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0438" y="1784838"/>
            <a:ext cx="10471639" cy="4579748"/>
          </a:xfrm>
        </p:spPr>
        <p:txBody>
          <a:bodyPr>
            <a:normAutofit/>
          </a:bodyPr>
          <a:lstStyle/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>
                <a:solidFill>
                  <a:srgbClr val="4F8F5E"/>
                </a:solidFill>
              </a:rPr>
              <a:t>Г</a:t>
            </a:r>
            <a:r>
              <a:rPr lang="ru-RU" sz="3500" b="1" dirty="0" smtClean="0">
                <a:solidFill>
                  <a:srgbClr val="4F8F5E"/>
                </a:solidFill>
              </a:rPr>
              <a:t>осударственные органы,</a:t>
            </a:r>
          </a:p>
          <a:p>
            <a:pPr marL="45720" indent="0" algn="ctr">
              <a:lnSpc>
                <a:spcPts val="3200"/>
              </a:lnSpc>
              <a:spcBef>
                <a:spcPts val="0"/>
              </a:spcBef>
              <a:buNone/>
            </a:pPr>
            <a:r>
              <a:rPr lang="ru-RU" sz="3500" b="1" dirty="0" smtClean="0">
                <a:solidFill>
                  <a:srgbClr val="4F8F5E"/>
                </a:solidFill>
              </a:rPr>
              <a:t>осуществляющие </a:t>
            </a:r>
            <a:r>
              <a:rPr lang="ru-RU" sz="3500" b="1" dirty="0">
                <a:solidFill>
                  <a:srgbClr val="4F8F5E"/>
                </a:solidFill>
              </a:rPr>
              <a:t>защиту прав потребителей </a:t>
            </a:r>
            <a:r>
              <a:rPr lang="ru-RU" sz="3500" b="1" dirty="0" smtClean="0">
                <a:solidFill>
                  <a:srgbClr val="4F8F5E"/>
                </a:solidFill>
              </a:rPr>
              <a:t>:</a:t>
            </a:r>
            <a:endParaRPr lang="ru-RU" sz="3500" b="1" dirty="0">
              <a:solidFill>
                <a:srgbClr val="4F8F5E"/>
              </a:solidFill>
            </a:endParaRPr>
          </a:p>
          <a:p>
            <a:r>
              <a:rPr lang="ru-RU" sz="3500" b="1" i="1" dirty="0">
                <a:solidFill>
                  <a:srgbClr val="FF0000"/>
                </a:solidFill>
              </a:rPr>
              <a:t>рассматривают обращения потребителей </a:t>
            </a:r>
            <a:r>
              <a:rPr lang="ru-RU" sz="3500" b="1" dirty="0" smtClean="0">
                <a:solidFill>
                  <a:schemeClr val="tx1"/>
                </a:solidFill>
              </a:rPr>
              <a:t>и </a:t>
            </a:r>
            <a:r>
              <a:rPr lang="ru-RU" sz="3500" b="1" dirty="0">
                <a:solidFill>
                  <a:schemeClr val="tx1"/>
                </a:solidFill>
              </a:rPr>
              <a:t>юридических </a:t>
            </a:r>
            <a:r>
              <a:rPr lang="ru-RU" sz="3500" b="1" dirty="0" smtClean="0">
                <a:solidFill>
                  <a:schemeClr val="tx1"/>
                </a:solidFill>
              </a:rPr>
              <a:t>лиц</a:t>
            </a:r>
            <a:endParaRPr lang="ru-RU" sz="3500" b="1" dirty="0">
              <a:solidFill>
                <a:schemeClr val="tx1"/>
              </a:solidFill>
            </a:endParaRPr>
          </a:p>
          <a:p>
            <a:r>
              <a:rPr lang="ru-RU" sz="3500" b="1" i="1" dirty="0">
                <a:solidFill>
                  <a:srgbClr val="FF0000"/>
                </a:solidFill>
              </a:rPr>
              <a:t>осуществляют информирование потребителей </a:t>
            </a:r>
            <a:r>
              <a:rPr lang="ru-RU" sz="3500" b="1" dirty="0">
                <a:solidFill>
                  <a:schemeClr val="tx1"/>
                </a:solidFill>
              </a:rPr>
              <a:t>по </a:t>
            </a:r>
            <a:r>
              <a:rPr lang="ru-RU" sz="3500" b="1" dirty="0" smtClean="0">
                <a:solidFill>
                  <a:schemeClr val="tx1"/>
                </a:solidFill>
              </a:rPr>
              <a:t>вопросам в </a:t>
            </a:r>
            <a:r>
              <a:rPr lang="ru-RU" sz="3500" b="1" dirty="0">
                <a:solidFill>
                  <a:schemeClr val="tx1"/>
                </a:solidFill>
              </a:rPr>
              <a:t>области защиты прав </a:t>
            </a:r>
            <a:r>
              <a:rPr lang="ru-RU" sz="3500" b="1" dirty="0" smtClean="0">
                <a:solidFill>
                  <a:schemeClr val="tx1"/>
                </a:solidFill>
              </a:rPr>
              <a:t>потребителей</a:t>
            </a:r>
            <a:endParaRPr lang="ru-RU" sz="35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sz="29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7752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780081" y="921203"/>
            <a:ext cx="4808355" cy="9701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жилищно-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коммунального </a:t>
            </a:r>
            <a:r>
              <a:rPr lang="ru-RU" sz="2500" b="1" dirty="0">
                <a:cs typeface="Times New Roman" panose="02020603050405020304" pitchFamily="18" charset="0"/>
              </a:rPr>
              <a:t>хозяйства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5635145" y="1184999"/>
            <a:ext cx="1053038" cy="124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5635145" y="109966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626508" y="244522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635145" y="402801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593341" y="546133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553133" y="931497"/>
            <a:ext cx="4977160" cy="9598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жилищно-коммунальные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53133" y="2082296"/>
            <a:ext cx="4972840" cy="12631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в области жилищного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строительства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53132" y="3607956"/>
            <a:ext cx="4972842" cy="1235648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электросвязи,</a:t>
            </a:r>
          </a:p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п</a:t>
            </a:r>
            <a:r>
              <a:rPr lang="ru-RU" sz="2500" b="1" dirty="0" smtClean="0">
                <a:cs typeface="Times New Roman" panose="02020603050405020304" pitchFamily="18" charset="0"/>
              </a:rPr>
              <a:t>очтовой  связи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53133" y="5106153"/>
            <a:ext cx="4972840" cy="1321805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услуги перевозки пассажиров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(включая такси) и грузов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80082" y="2153917"/>
            <a:ext cx="4808354" cy="119148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Министерство архитектуры и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строительства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797353" y="3607956"/>
            <a:ext cx="4791083" cy="1235647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связи и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информатизации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780082" y="5106153"/>
            <a:ext cx="4808354" cy="1321806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транспорта и 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коммуникаций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22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53132" y="231318"/>
            <a:ext cx="11251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Стрелка вправо 71"/>
          <p:cNvSpPr/>
          <p:nvPr/>
        </p:nvSpPr>
        <p:spPr>
          <a:xfrm>
            <a:off x="5493926" y="124880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493926" y="40919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5534028" y="2614398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53132" y="994600"/>
            <a:ext cx="4661373" cy="10243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туристические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53132" y="2211503"/>
            <a:ext cx="4759726" cy="120165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финансовые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553133" y="3666654"/>
            <a:ext cx="4759725" cy="1149790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страховые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6763210" y="978617"/>
            <a:ext cx="4661373" cy="10584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спорта и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туризма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6763210" y="2213625"/>
            <a:ext cx="4661373" cy="119953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Национальный банк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63210" y="3666653"/>
            <a:ext cx="4661373" cy="1149791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финансов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03955" y="5069942"/>
            <a:ext cx="4759725" cy="123127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платные медицинские услуги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534028" y="547963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857414" y="5069941"/>
            <a:ext cx="4661373" cy="1272696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Министерство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здравоохранения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208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513"/>
            <a:ext cx="12192000" cy="2473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74767" y="258884"/>
            <a:ext cx="11097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</a:t>
            </a:r>
            <a:endParaRPr lang="ru-RU" sz="28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7877" y="825567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Стрелка вправо 60"/>
          <p:cNvSpPr/>
          <p:nvPr/>
        </p:nvSpPr>
        <p:spPr>
          <a:xfrm>
            <a:off x="5745512" y="341115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745512" y="24473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682137" y="122630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682137" y="4595985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594851" y="5654327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506995" y="5447859"/>
            <a:ext cx="5025930" cy="971047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ветеринарные услуги, качество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семян растений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506995" y="4257099"/>
            <a:ext cx="4958157" cy="9911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риэлтерские услуги 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574767" y="3065988"/>
            <a:ext cx="4958161" cy="9915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качество и безопасность</a:t>
            </a: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товаров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574768" y="2074085"/>
            <a:ext cx="4958158" cy="81572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платные образовательные услуги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574767" y="958285"/>
            <a:ext cx="4958159" cy="9519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культурно-зрелищные мероприятия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7011132" y="945908"/>
            <a:ext cx="4661373" cy="96437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культуры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011133" y="2061698"/>
            <a:ext cx="4661373" cy="88807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образования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7011134" y="3146411"/>
            <a:ext cx="4661373" cy="91404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Государственный комитет по</a:t>
            </a:r>
          </a:p>
          <a:p>
            <a:pPr algn="ctr">
              <a:lnSpc>
                <a:spcPts val="1400"/>
              </a:lnSpc>
            </a:pPr>
            <a:endParaRPr lang="ru-RU" sz="2500" b="1" dirty="0">
              <a:cs typeface="Times New Roman" panose="02020603050405020304" pitchFamily="18" charset="0"/>
            </a:endParaRPr>
          </a:p>
          <a:p>
            <a:pPr algn="ctr">
              <a:lnSpc>
                <a:spcPts val="14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 стандартизации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7011138" y="4257099"/>
            <a:ext cx="4661373" cy="99412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юстиции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011132" y="5447859"/>
            <a:ext cx="4661373" cy="1006850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500"/>
              </a:lnSpc>
            </a:pPr>
            <a:r>
              <a:rPr lang="ru-RU" sz="25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500" b="1" dirty="0" smtClean="0">
                <a:cs typeface="Times New Roman" panose="02020603050405020304" pitchFamily="18" charset="0"/>
              </a:rPr>
              <a:t>сельского </a:t>
            </a:r>
          </a:p>
          <a:p>
            <a:pPr algn="ctr">
              <a:lnSpc>
                <a:spcPts val="2500"/>
              </a:lnSpc>
            </a:pPr>
            <a:r>
              <a:rPr lang="ru-RU" sz="2500" b="1" dirty="0" smtClean="0">
                <a:cs typeface="Times New Roman" panose="02020603050405020304" pitchFamily="18" charset="0"/>
              </a:rPr>
              <a:t>хозяйства и продовольствия</a:t>
            </a:r>
            <a:endParaRPr lang="ru-RU" sz="25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815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5462" y="301557"/>
            <a:ext cx="11350115" cy="53796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8000"/>
                </a:solidFill>
                <a:latin typeface="+mn-lt"/>
              </a:rPr>
              <a:t>КУДА ОБРАЩАТЬСЯ В СЛУЧАЕ НАРУШЕНИЯ ПРАВ ПОТРЕБИТЕЛЯ?</a:t>
            </a:r>
            <a:endParaRPr lang="ru-RU" sz="2800" b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462" y="918970"/>
            <a:ext cx="10984355" cy="301621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0800">
            <a:solidFill>
              <a:srgbClr val="4F8F5E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8000"/>
                </a:solidFill>
              </a:rPr>
              <a:t>ГОСУДАРСТВЕННАЯ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местный исполнительный и распорядительный орган </a:t>
            </a:r>
            <a:r>
              <a:rPr lang="ru-RU" sz="2500" b="1" dirty="0" smtClean="0">
                <a:solidFill>
                  <a:schemeClr val="accent2">
                    <a:lumMod val="75000"/>
                  </a:schemeClr>
                </a:solidFill>
              </a:rPr>
              <a:t>по месту нарушения прав потребителя</a:t>
            </a:r>
            <a:r>
              <a:rPr lang="ru-RU" sz="2200" dirty="0" smtClean="0">
                <a:solidFill>
                  <a:schemeClr val="tx1"/>
                </a:solidFill>
              </a:rPr>
              <a:t> (администрация района города, гор(рай)исполком)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ctr"/>
            <a:endParaRPr lang="ru-RU" sz="8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облисполком</a:t>
            </a:r>
            <a:r>
              <a:rPr lang="ru-RU" sz="2200" b="1" dirty="0">
                <a:solidFill>
                  <a:schemeClr val="tx1"/>
                </a:solidFill>
              </a:rPr>
              <a:t>, Минский </a:t>
            </a:r>
            <a:r>
              <a:rPr lang="ru-RU" sz="2200" b="1" dirty="0" smtClean="0">
                <a:solidFill>
                  <a:schemeClr val="tx1"/>
                </a:solidFill>
              </a:rPr>
              <a:t>горисполком</a:t>
            </a:r>
          </a:p>
          <a:p>
            <a:pPr algn="ctr"/>
            <a:endParaRPr lang="ru-RU" sz="2200" b="1" dirty="0" smtClean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МАРТ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4356" y="4292337"/>
            <a:ext cx="5932803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70C0"/>
                </a:solidFill>
              </a:rPr>
              <a:t>ОБЩЕСТВЕННАЯ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общественные </a:t>
            </a:r>
            <a:r>
              <a:rPr lang="ru-RU" sz="2200" b="1" dirty="0">
                <a:solidFill>
                  <a:schemeClr val="tx1"/>
                </a:solidFill>
              </a:rPr>
              <a:t>объединения </a:t>
            </a:r>
            <a:r>
              <a:rPr lang="ru-RU" sz="2200" b="1" dirty="0" smtClean="0">
                <a:solidFill>
                  <a:schemeClr val="tx1"/>
                </a:solidFill>
              </a:rPr>
              <a:t>потребителей</a:t>
            </a:r>
            <a:endParaRPr lang="ru-RU" alt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0828" y="5418935"/>
            <a:ext cx="945986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СУДЕБНАЯ ЗАЩИТА: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суд </a:t>
            </a:r>
            <a:r>
              <a:rPr lang="ru-RU" sz="2000" b="1" dirty="0">
                <a:solidFill>
                  <a:schemeClr val="tx1"/>
                </a:solidFill>
              </a:rPr>
              <a:t>по месту нарушения прав </a:t>
            </a:r>
            <a:r>
              <a:rPr lang="ru-RU" sz="2000" b="1" dirty="0" smtClean="0">
                <a:solidFill>
                  <a:schemeClr val="tx1"/>
                </a:solidFill>
              </a:rPr>
              <a:t>или месту жительства потребителя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66682" y="2161158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6682" y="3011394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75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500" b="1" dirty="0" smtClean="0">
                <a:solidFill>
                  <a:srgbClr val="008000"/>
                </a:solidFill>
              </a:rPr>
              <a:t>Общественные объединения потребителей </a:t>
            </a:r>
            <a:endParaRPr lang="ru-RU" sz="4500" b="1" dirty="0">
              <a:solidFill>
                <a:srgbClr val="008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4655" y="2180492"/>
            <a:ext cx="10463610" cy="4038600"/>
          </a:xfrm>
        </p:spPr>
        <p:txBody>
          <a:bodyPr/>
          <a:lstStyle/>
          <a:p>
            <a:pPr algn="just"/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консультируют потребителей по вопросам защиты их прав потребителей  </a:t>
            </a:r>
          </a:p>
          <a:p>
            <a:pPr algn="just"/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обращаются </a:t>
            </a:r>
            <a:r>
              <a:rPr lang="ru-RU" sz="2500" b="1" dirty="0">
                <a:solidFill>
                  <a:schemeClr val="tx1"/>
                </a:solidFill>
              </a:rPr>
              <a:t>по поручению потребителя с претензией к изготовителю (продавцу, поставщику, представителю, исполнителю, ремонтной организации) об устранении </a:t>
            </a:r>
            <a:r>
              <a:rPr lang="ru-RU" sz="2500" b="1" dirty="0" smtClean="0">
                <a:solidFill>
                  <a:schemeClr val="tx1"/>
                </a:solidFill>
              </a:rPr>
              <a:t>нарушений его прав</a:t>
            </a:r>
          </a:p>
          <a:p>
            <a:pPr algn="just"/>
            <a:r>
              <a:rPr lang="ru-RU" sz="2500" b="1" dirty="0" smtClean="0">
                <a:solidFill>
                  <a:schemeClr val="tx1"/>
                </a:solidFill>
              </a:rPr>
              <a:t> </a:t>
            </a:r>
            <a:r>
              <a:rPr lang="ru-RU" sz="2500" b="1" dirty="0" smtClean="0">
                <a:solidFill>
                  <a:srgbClr val="FF0000"/>
                </a:solidFill>
              </a:rPr>
              <a:t>БЕЗВОЗМЕЗДНО </a:t>
            </a:r>
            <a:r>
              <a:rPr lang="ru-RU" sz="2500" b="1" dirty="0" smtClean="0">
                <a:solidFill>
                  <a:schemeClr val="tx1"/>
                </a:solidFill>
              </a:rPr>
              <a:t>обращаются </a:t>
            </a:r>
            <a:r>
              <a:rPr lang="ru-RU" sz="2500" b="1" dirty="0">
                <a:solidFill>
                  <a:schemeClr val="tx1"/>
                </a:solidFill>
              </a:rPr>
              <a:t>в суд с иском о защите прав </a:t>
            </a:r>
            <a:r>
              <a:rPr lang="ru-RU" sz="2500" b="1" dirty="0" smtClean="0">
                <a:solidFill>
                  <a:schemeClr val="tx1"/>
                </a:solidFill>
              </a:rPr>
              <a:t>потребителя и  представляют </a:t>
            </a:r>
            <a:r>
              <a:rPr lang="ru-RU" sz="2500" b="1" dirty="0">
                <a:solidFill>
                  <a:schemeClr val="tx1"/>
                </a:solidFill>
              </a:rPr>
              <a:t>и </a:t>
            </a:r>
            <a:r>
              <a:rPr lang="ru-RU" sz="2500" b="1" dirty="0" smtClean="0">
                <a:solidFill>
                  <a:schemeClr val="tx1"/>
                </a:solidFill>
              </a:rPr>
              <a:t>защищают в </a:t>
            </a:r>
            <a:r>
              <a:rPr lang="ru-RU" sz="2500" b="1" dirty="0">
                <a:solidFill>
                  <a:schemeClr val="tx1"/>
                </a:solidFill>
              </a:rPr>
              <a:t>суде права и законные интересы потребителя </a:t>
            </a:r>
            <a:endParaRPr lang="ru-RU" sz="2500" b="1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8897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 министерств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3139" y="557147"/>
            <a:ext cx="4409253" cy="402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61" name="Текст 3"/>
          <p:cNvSpPr txBox="1">
            <a:spLocks/>
          </p:cNvSpPr>
          <p:nvPr/>
        </p:nvSpPr>
        <p:spPr bwMode="auto">
          <a:xfrm>
            <a:off x="457200" y="5108330"/>
            <a:ext cx="11236569" cy="1283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Актуальная информация о торговле,</a:t>
            </a:r>
          </a:p>
          <a:p>
            <a:pPr marL="342900" indent="-342900" algn="ctr">
              <a:lnSpc>
                <a:spcPts val="3000"/>
              </a:lnSpc>
              <a:spcBef>
                <a:spcPct val="20000"/>
              </a:spcBef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бытовых услугах, рекламе, государственных закупках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44062" y="4640482"/>
            <a:ext cx="10491150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4000"/>
              </a:lnSpc>
            </a:pPr>
            <a:r>
              <a:rPr lang="ru-RU" altLang="ru-RU" sz="3800" b="1" dirty="0" smtClean="0">
                <a:solidFill>
                  <a:srgbClr val="0070C0"/>
                </a:solidFill>
                <a:cs typeface="Times New Roman" pitchFamily="18" charset="0"/>
              </a:rPr>
              <a:t>Подписывайтесь </a:t>
            </a:r>
            <a:r>
              <a:rPr lang="ru-RU" altLang="ru-RU" sz="3300" b="1" dirty="0" smtClean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300" b="1" dirty="0" err="1" smtClean="0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300" b="1" dirty="0" smtClean="0">
                <a:solidFill>
                  <a:srgbClr val="0070C0"/>
                </a:solidFill>
                <a:cs typeface="Times New Roman" pitchFamily="18" charset="0"/>
              </a:rPr>
              <a:t>-канал </a:t>
            </a:r>
            <a:r>
              <a:rPr lang="ru-RU" altLang="ru-RU" sz="4000" b="1" dirty="0" smtClean="0">
                <a:solidFill>
                  <a:srgbClr val="008000"/>
                </a:solidFill>
                <a:cs typeface="Times New Roman" pitchFamily="18" charset="0"/>
              </a:rPr>
              <a:t>МАРТ</a:t>
            </a:r>
            <a:endParaRPr lang="en-US" altLang="ru-RU" sz="40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2709" y="712177"/>
            <a:ext cx="4012285" cy="372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355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Текст 3"/>
          <p:cNvSpPr txBox="1">
            <a:spLocks/>
          </p:cNvSpPr>
          <p:nvPr/>
        </p:nvSpPr>
        <p:spPr bwMode="auto">
          <a:xfrm>
            <a:off x="1313133" y="5319345"/>
            <a:ext cx="9431704" cy="104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Разъяснения </a:t>
            </a: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МАРТ о правах потребителей </a:t>
            </a: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</a:t>
            </a:r>
            <a:endParaRPr lang="en-US" sz="35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способах </a:t>
            </a:r>
            <a:r>
              <a:rPr lang="ru-RU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их </a:t>
            </a:r>
            <a:r>
              <a:rPr lang="ru-RU" sz="35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защиты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3000"/>
              </a:lnSpc>
            </a:pPr>
            <a:endPara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91703" y="733783"/>
            <a:ext cx="3343159" cy="3590862"/>
          </a:xfrm>
          <a:prstGeom prst="rect">
            <a:avLst/>
          </a:prstGeom>
        </p:spPr>
      </p:pic>
      <p:pic>
        <p:nvPicPr>
          <p:cNvPr id="7" name="Picture 2" descr="О министерстве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0294" y="733783"/>
            <a:ext cx="3888891" cy="3508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11812" y="4408460"/>
            <a:ext cx="11034346" cy="990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lnSpc>
                <a:spcPts val="3500"/>
              </a:lnSpc>
            </a:pPr>
            <a:r>
              <a:rPr lang="ru-RU" altLang="ru-RU" sz="35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500" b="1" dirty="0">
                <a:solidFill>
                  <a:srgbClr val="0070C0"/>
                </a:solidFill>
                <a:cs typeface="Times New Roman" pitchFamily="18" charset="0"/>
              </a:rPr>
              <a:t>П</a:t>
            </a:r>
            <a:r>
              <a:rPr lang="ru-RU" altLang="ru-RU" sz="3500" b="1" dirty="0" smtClean="0">
                <a:solidFill>
                  <a:srgbClr val="0070C0"/>
                </a:solidFill>
                <a:cs typeface="Times New Roman" pitchFamily="18" charset="0"/>
              </a:rPr>
              <a:t>одписывайтесь</a:t>
            </a:r>
            <a:r>
              <a:rPr lang="ru-RU" altLang="ru-RU" sz="35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r>
              <a:rPr lang="ru-RU" alt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на </a:t>
            </a:r>
            <a:r>
              <a:rPr lang="ru-RU" altLang="ru-RU" sz="3200" b="1" dirty="0" err="1" smtClean="0">
                <a:solidFill>
                  <a:srgbClr val="0070C0"/>
                </a:solidFill>
                <a:cs typeface="Times New Roman" pitchFamily="18" charset="0"/>
              </a:rPr>
              <a:t>телеграм</a:t>
            </a:r>
            <a:r>
              <a:rPr lang="ru-RU" altLang="ru-RU" sz="3200" b="1" dirty="0" smtClean="0">
                <a:solidFill>
                  <a:srgbClr val="0070C0"/>
                </a:solidFill>
                <a:cs typeface="Times New Roman" pitchFamily="18" charset="0"/>
              </a:rPr>
              <a:t>-канал</a:t>
            </a:r>
          </a:p>
          <a:p>
            <a:pPr marL="342900" indent="-342900" algn="ctr">
              <a:lnSpc>
                <a:spcPts val="3500"/>
              </a:lnSpc>
            </a:pPr>
            <a:r>
              <a:rPr lang="ru-RU" altLang="ru-RU" sz="4000" b="1" dirty="0" smtClean="0">
                <a:solidFill>
                  <a:srgbClr val="008000"/>
                </a:solidFill>
                <a:cs typeface="Times New Roman" pitchFamily="18" charset="0"/>
              </a:rPr>
              <a:t>МАРТ </a:t>
            </a:r>
            <a:r>
              <a:rPr lang="ru-RU" altLang="ru-RU" sz="3100" b="1" dirty="0" smtClean="0">
                <a:solidFill>
                  <a:srgbClr val="008000"/>
                </a:solidFill>
                <a:cs typeface="Times New Roman" pitchFamily="18" charset="0"/>
              </a:rPr>
              <a:t>о </a:t>
            </a:r>
            <a:r>
              <a:rPr lang="ru-RU" altLang="ru-RU" sz="3100" b="1" dirty="0">
                <a:solidFill>
                  <a:srgbClr val="008000"/>
                </a:solidFill>
                <a:cs typeface="Times New Roman" pitchFamily="18" charset="0"/>
              </a:rPr>
              <a:t>правах потребителей</a:t>
            </a:r>
            <a:endParaRPr lang="en-US" altLang="ru-RU" sz="3100" b="1" dirty="0">
              <a:solidFill>
                <a:srgbClr val="008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27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539</TotalTime>
  <Words>299</Words>
  <Application>Microsoft Office PowerPoint</Application>
  <PresentationFormat>Произвольный</PresentationFormat>
  <Paragraphs>83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Базис</vt:lpstr>
      <vt:lpstr>Министерство антимонопольного регулирования и торговли</vt:lpstr>
      <vt:lpstr>МАРТ информирует :</vt:lpstr>
      <vt:lpstr>Слайд 3</vt:lpstr>
      <vt:lpstr>Слайд 4</vt:lpstr>
      <vt:lpstr>Слайд 5</vt:lpstr>
      <vt:lpstr>КУДА ОБРАЩАТЬСЯ В СЛУЧАЕ НАРУШЕНИЯ ПРАВ ПОТРЕБИТЕЛЯ?</vt:lpstr>
      <vt:lpstr>Общественные объединения потребителей 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обращаться при нарушении прав потребителя?</dc:title>
  <dc:creator>Гаврильчик Инна Анатольевна</dc:creator>
  <cp:lastModifiedBy>User</cp:lastModifiedBy>
  <cp:revision>89</cp:revision>
  <cp:lastPrinted>2021-05-08T14:10:08Z</cp:lastPrinted>
  <dcterms:created xsi:type="dcterms:W3CDTF">2021-04-13T14:18:38Z</dcterms:created>
  <dcterms:modified xsi:type="dcterms:W3CDTF">2025-03-11T14:11:15Z</dcterms:modified>
</cp:coreProperties>
</file>